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59" r:id="rId6"/>
    <p:sldId id="263" r:id="rId7"/>
    <p:sldId id="267" r:id="rId8"/>
    <p:sldId id="268" r:id="rId9"/>
    <p:sldId id="262" r:id="rId10"/>
    <p:sldId id="261" r:id="rId11"/>
    <p:sldId id="265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6/15/2017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Gateway EMX Performance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Planned </a:t>
            </a:r>
            <a:r>
              <a:rPr lang="en-US" dirty="0" smtClean="0"/>
              <a:t>Ridership Projections</a:t>
            </a:r>
            <a:endParaRPr lang="en-US" dirty="0" smtClean="0"/>
          </a:p>
          <a:p>
            <a:r>
              <a:rPr lang="en-US" dirty="0" smtClean="0"/>
              <a:t>vs. Observed Performance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" y="6172200"/>
            <a:ext cx="710991" cy="57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02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/>
              <a:t>Original EA utilization rate projection of 20.5% </a:t>
            </a:r>
            <a:r>
              <a:rPr lang="en-US" sz="2800" dirty="0" smtClean="0"/>
              <a:t>was deemed to be </a:t>
            </a:r>
            <a:r>
              <a:rPr lang="en-US" sz="2800" i="1" dirty="0" smtClean="0"/>
              <a:t>“Efficient”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Observed use </a:t>
            </a:r>
            <a:r>
              <a:rPr lang="en-US" sz="3200" dirty="0" smtClean="0"/>
              <a:t>of</a:t>
            </a:r>
            <a:r>
              <a:rPr lang="en-US" sz="2800" dirty="0" smtClean="0"/>
              <a:t> the </a:t>
            </a:r>
            <a:r>
              <a:rPr lang="en-US" sz="2800" dirty="0" smtClean="0"/>
              <a:t>Gateway EMX route </a:t>
            </a:r>
            <a:r>
              <a:rPr lang="en-US" sz="2800" dirty="0" smtClean="0"/>
              <a:t>appears to be two thirds or more below planned projections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At 13mph average, the Gateway EMX is not </a:t>
            </a:r>
            <a:r>
              <a:rPr lang="en-US" sz="2800" dirty="0" smtClean="0"/>
              <a:t>rapid service</a:t>
            </a:r>
            <a:r>
              <a:rPr lang="en-US" sz="2800" dirty="0"/>
              <a:t>.  Other standard bus routes in the LTD system operate at similar </a:t>
            </a:r>
            <a:r>
              <a:rPr lang="en-US" sz="2800" dirty="0" smtClean="0"/>
              <a:t>speeds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/>
              <a:t>Increased land development </a:t>
            </a:r>
            <a:r>
              <a:rPr lang="en-US" sz="2800" dirty="0" smtClean="0"/>
              <a:t>in the corridor </a:t>
            </a:r>
            <a:r>
              <a:rPr lang="en-US" sz="2800" dirty="0"/>
              <a:t>may </a:t>
            </a:r>
            <a:r>
              <a:rPr lang="en-US" sz="2800" dirty="0" smtClean="0"/>
              <a:t>increase </a:t>
            </a:r>
            <a:r>
              <a:rPr lang="en-US" sz="2800" dirty="0"/>
              <a:t>ridership </a:t>
            </a:r>
            <a:r>
              <a:rPr lang="en-US" sz="2800" dirty="0" smtClean="0"/>
              <a:t>over time but </a:t>
            </a:r>
            <a:r>
              <a:rPr lang="en-US" sz="2800" dirty="0"/>
              <a:t>it appears insufficient to achieve </a:t>
            </a:r>
            <a:r>
              <a:rPr lang="en-US" sz="2800" dirty="0" smtClean="0"/>
              <a:t>the original ridership </a:t>
            </a:r>
            <a:r>
              <a:rPr lang="en-US" sz="2800" dirty="0" smtClean="0"/>
              <a:t>projections, - most likely by a significant margin</a:t>
            </a:r>
            <a:endParaRPr lang="en-US" sz="2800" dirty="0"/>
          </a:p>
          <a:p>
            <a:pPr>
              <a:spcBef>
                <a:spcPts val="1200"/>
              </a:spcBef>
            </a:pPr>
            <a:r>
              <a:rPr lang="en-US" sz="2800" dirty="0"/>
              <a:t>The Gateway EMX’s light usage was in sharp contrast to the Franklin EMX which was observed to be much more intensive and consistent with the academic </a:t>
            </a:r>
            <a:r>
              <a:rPr lang="en-US" sz="2800" dirty="0" smtClean="0"/>
              <a:t>literature for BRT operations</a:t>
            </a:r>
            <a:endParaRPr lang="en-US" sz="28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other LTD transit services being curtailed in order to continue to run the Gateway EMX at current operational levels or are additional tax revenues being </a:t>
            </a:r>
            <a:r>
              <a:rPr lang="en-US" dirty="0" smtClean="0"/>
              <a:t>sought </a:t>
            </a:r>
            <a:r>
              <a:rPr lang="en-US" dirty="0" smtClean="0"/>
              <a:t>to </a:t>
            </a:r>
            <a:r>
              <a:rPr lang="en-US" dirty="0" smtClean="0"/>
              <a:t>avoid curtailment?</a:t>
            </a:r>
          </a:p>
          <a:p>
            <a:r>
              <a:rPr lang="en-US" dirty="0" smtClean="0"/>
              <a:t>What changes to the service might be possible to maintain a high quality service but move in the direction of attaining originally projected utilization rates?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the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3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11891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sz="2800" dirty="0"/>
              <a:t>BRT is a hybrid transit service </a:t>
            </a:r>
            <a:r>
              <a:rPr lang="en-US" sz="2800" dirty="0" smtClean="0"/>
              <a:t>that typically has the following characteristics: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Bus system advantages </a:t>
            </a:r>
            <a:r>
              <a:rPr lang="en-US" sz="2400" dirty="0"/>
              <a:t>of at-grade street operations and route design </a:t>
            </a:r>
            <a:r>
              <a:rPr lang="en-US" sz="2400" dirty="0" smtClean="0"/>
              <a:t>flexibility.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M</a:t>
            </a:r>
            <a:r>
              <a:rPr lang="en-US" sz="2400" dirty="0" smtClean="0"/>
              <a:t>ore </a:t>
            </a:r>
            <a:r>
              <a:rPr lang="en-US" sz="2400" dirty="0"/>
              <a:t>extensive stop infrastructure </a:t>
            </a:r>
            <a:r>
              <a:rPr lang="en-US" sz="2400" dirty="0" smtClean="0"/>
              <a:t>than a standard City bus route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S</a:t>
            </a:r>
            <a:r>
              <a:rPr lang="en-US" sz="2400" dirty="0" smtClean="0"/>
              <a:t>ervice </a:t>
            </a:r>
            <a:r>
              <a:rPr lang="en-US" sz="2400" dirty="0"/>
              <a:t>design that is capable of handling high traveler volumes efficiently in dense urban areas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Eugene/Springfield MSA population ranked 29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out of 30 and 22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out of 30 in population density for U.S. communities with BRT</a:t>
            </a:r>
          </a:p>
          <a:p>
            <a:endParaRPr lang="en-US" sz="24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What is “BRT”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Quantify the Gateway EMX operational performance through ridership counts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Compare observed ridership to the planning documents’ projected ridership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Collect Gateway EMX qualitative data for a generalized quality assessment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Assess the Overall Performance of the Gateway EMX Project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Review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Literature and Policy Review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Peak Period Onboard Ridership Counts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Full Day Transit Stop Ridership Counts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Qualitative Field Data Collection of Notes and Observations by Principal Investigator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Data </a:t>
            </a:r>
            <a:r>
              <a:rPr lang="en-US" dirty="0" smtClean="0"/>
              <a:t>Analysis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Compare manual count analysis to APC data</a:t>
            </a:r>
            <a:endParaRPr lang="en-US" dirty="0" smtClean="0"/>
          </a:p>
          <a:p>
            <a:pPr>
              <a:spcBef>
                <a:spcPts val="800"/>
              </a:spcBef>
            </a:pPr>
            <a:r>
              <a:rPr lang="en-US" dirty="0" smtClean="0"/>
              <a:t>Identify Analysis &amp; Data Limitations/ Additional Research Opportunities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3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Sacred Heart Station Ridership was counted </a:t>
            </a:r>
            <a:r>
              <a:rPr lang="en-US" b="1" i="1" dirty="0" smtClean="0">
                <a:solidFill>
                  <a:srgbClr val="C00000"/>
                </a:solidFill>
              </a:rPr>
              <a:t>89% to 83% below </a:t>
            </a:r>
            <a:r>
              <a:rPr lang="en-US" dirty="0" smtClean="0"/>
              <a:t> the 2025 EA projected ridership</a:t>
            </a:r>
            <a:r>
              <a:rPr lang="en-US" baseline="30000" dirty="0" smtClean="0"/>
              <a:t>1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Centennial Station Ridership was counted </a:t>
            </a:r>
            <a:r>
              <a:rPr lang="en-US" b="1" i="1" dirty="0" smtClean="0">
                <a:solidFill>
                  <a:srgbClr val="C00000"/>
                </a:solidFill>
              </a:rPr>
              <a:t>62% to 36% </a:t>
            </a:r>
            <a:r>
              <a:rPr lang="en-US" b="1" i="1" dirty="0">
                <a:solidFill>
                  <a:srgbClr val="C00000"/>
                </a:solidFill>
              </a:rPr>
              <a:t>below </a:t>
            </a:r>
            <a:r>
              <a:rPr lang="en-US" dirty="0" smtClean="0"/>
              <a:t> the 2025 EA projected ridership</a:t>
            </a:r>
            <a:r>
              <a:rPr lang="en-US" baseline="30000" dirty="0" smtClean="0"/>
              <a:t>1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sz="1400" baseline="30000" dirty="0" smtClean="0"/>
              <a:t>1</a:t>
            </a:r>
            <a:r>
              <a:rPr lang="en-US" sz="1400" dirty="0" smtClean="0"/>
              <a:t>EA stands for Environmental Assessment which was the National Environmental Policy Act (NEPA) document that was the planning document used to justify the Gateway EMX project 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Transit Stop Utilization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The planned BRT capacity utilization rate in the EA was </a:t>
            </a:r>
            <a:r>
              <a:rPr lang="en-US" b="1" i="1" dirty="0" smtClean="0"/>
              <a:t>only 20.5%</a:t>
            </a:r>
            <a:r>
              <a:rPr lang="en-US" dirty="0" smtClean="0"/>
              <a:t>  by 2030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Onboard Peak </a:t>
            </a:r>
            <a:r>
              <a:rPr lang="en-US" dirty="0"/>
              <a:t>H</a:t>
            </a:r>
            <a:r>
              <a:rPr lang="en-US" dirty="0" smtClean="0"/>
              <a:t>our </a:t>
            </a:r>
            <a:r>
              <a:rPr lang="en-US" dirty="0"/>
              <a:t>C</a:t>
            </a:r>
            <a:r>
              <a:rPr lang="en-US" dirty="0" smtClean="0"/>
              <a:t>ounts were taken on April 14, 2015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The counted busses in the Gateway EMX had utilization rates </a:t>
            </a:r>
            <a:r>
              <a:rPr lang="en-US" b="1" i="1" dirty="0" smtClean="0">
                <a:solidFill>
                  <a:srgbClr val="C00000"/>
                </a:solidFill>
              </a:rPr>
              <a:t>below 7%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The utilization rates for the Gateway EMX were </a:t>
            </a:r>
            <a:r>
              <a:rPr lang="en-US" b="1" i="1" dirty="0" smtClean="0">
                <a:solidFill>
                  <a:srgbClr val="C00000"/>
                </a:solidFill>
              </a:rPr>
              <a:t>66.2% below</a:t>
            </a:r>
            <a:r>
              <a:rPr lang="en-US" dirty="0" smtClean="0"/>
              <a:t>  the EA 2030 projection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Peak Period Capacity Utilization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467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Primary limitation of the original analysis was sample size for the manual count data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APC data has its own limitations, but is a good comparative data set.  LTD provided average boardings and alightings for October 2015. 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The APC data showed modestly better performance than the manual count data: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Sacred Heart Station Ridership was counted </a:t>
            </a:r>
            <a:r>
              <a:rPr lang="en-US" b="1" i="1" dirty="0">
                <a:solidFill>
                  <a:srgbClr val="C00000"/>
                </a:solidFill>
              </a:rPr>
              <a:t>89% to </a:t>
            </a:r>
            <a:r>
              <a:rPr lang="en-US" b="1" i="1" dirty="0" smtClean="0">
                <a:solidFill>
                  <a:srgbClr val="C00000"/>
                </a:solidFill>
              </a:rPr>
              <a:t>84% </a:t>
            </a:r>
            <a:r>
              <a:rPr lang="en-US" b="1" i="1" dirty="0">
                <a:solidFill>
                  <a:srgbClr val="C00000"/>
                </a:solidFill>
              </a:rPr>
              <a:t>below </a:t>
            </a:r>
            <a:r>
              <a:rPr lang="en-US" dirty="0"/>
              <a:t> the 2025 EA projected </a:t>
            </a:r>
            <a:r>
              <a:rPr lang="en-US" dirty="0" smtClean="0"/>
              <a:t>ridership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/>
              <a:t>Centennial Station Ridership was counted </a:t>
            </a:r>
            <a:r>
              <a:rPr lang="en-US" b="1" i="1" dirty="0" smtClean="0">
                <a:solidFill>
                  <a:srgbClr val="C00000"/>
                </a:solidFill>
              </a:rPr>
              <a:t>48% </a:t>
            </a:r>
            <a:r>
              <a:rPr lang="en-US" b="1" i="1" dirty="0">
                <a:solidFill>
                  <a:srgbClr val="C00000"/>
                </a:solidFill>
              </a:rPr>
              <a:t>to </a:t>
            </a:r>
            <a:r>
              <a:rPr lang="en-US" b="1" i="1" dirty="0" smtClean="0">
                <a:solidFill>
                  <a:srgbClr val="C00000"/>
                </a:solidFill>
              </a:rPr>
              <a:t>12% </a:t>
            </a:r>
            <a:r>
              <a:rPr lang="en-US" b="1" i="1" dirty="0">
                <a:solidFill>
                  <a:srgbClr val="C00000"/>
                </a:solidFill>
              </a:rPr>
              <a:t>below </a:t>
            </a:r>
            <a:r>
              <a:rPr lang="en-US" dirty="0"/>
              <a:t> the 2025 EA projected </a:t>
            </a:r>
            <a:r>
              <a:rPr lang="en-US" dirty="0" smtClean="0"/>
              <a:t>ridership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b="1" i="1" dirty="0" smtClean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Automated Passenger 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APC Data Utilization Analysis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46" y="1600200"/>
            <a:ext cx="8529171" cy="3733800"/>
          </a:xfrm>
          <a:prstGeom prst="rect">
            <a:avLst/>
          </a:prstGeom>
          <a:noFill/>
          <a:ln w="28575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95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/>
          <a:lstStyle/>
          <a:p>
            <a:r>
              <a:rPr lang="en-US" dirty="0" smtClean="0"/>
              <a:t>Gateway EMX Appears Convenient and Reliable</a:t>
            </a:r>
          </a:p>
          <a:p>
            <a:r>
              <a:rPr lang="en-US" dirty="0" smtClean="0"/>
              <a:t>Attractive Stop Architecture and Bus designs</a:t>
            </a:r>
          </a:p>
          <a:p>
            <a:r>
              <a:rPr lang="en-US" dirty="0" smtClean="0"/>
              <a:t>Appears to be operated in a safe and conscientious manner</a:t>
            </a:r>
          </a:p>
          <a:p>
            <a:r>
              <a:rPr lang="en-US" dirty="0" smtClean="0"/>
              <a:t>Stations are clean</a:t>
            </a:r>
          </a:p>
          <a:p>
            <a:r>
              <a:rPr lang="en-US" dirty="0" smtClean="0"/>
              <a:t>Payment system is convenient and intuitive</a:t>
            </a:r>
          </a:p>
          <a:p>
            <a:r>
              <a:rPr lang="en-US" dirty="0" smtClean="0"/>
              <a:t>Tight stop spacing on the loop portion of the route combined with low ridership does not impart a sense of “rapid” service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6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6885</TotalTime>
  <Words>627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Gateway EMX Performance Review</vt:lpstr>
      <vt:lpstr>What is “BRT” ?</vt:lpstr>
      <vt:lpstr>Performance Review Objectives</vt:lpstr>
      <vt:lpstr>Methodology</vt:lpstr>
      <vt:lpstr>Transit Stop Utilization Results</vt:lpstr>
      <vt:lpstr>Peak Period Capacity Utilization</vt:lpstr>
      <vt:lpstr>Automated Passenger Counts</vt:lpstr>
      <vt:lpstr>APC Data Utilization Analysis</vt:lpstr>
      <vt:lpstr>Qualitative Assessment</vt:lpstr>
      <vt:lpstr>Conclusions</vt:lpstr>
      <vt:lpstr>Conclusions</vt:lpstr>
      <vt:lpstr>Questions for the 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Gateway EMX Performance Review</dc:title>
  <dc:creator>Jay Harland</dc:creator>
  <cp:lastModifiedBy>Jay Harland</cp:lastModifiedBy>
  <cp:revision>22</cp:revision>
  <dcterms:created xsi:type="dcterms:W3CDTF">2016-04-12T13:48:52Z</dcterms:created>
  <dcterms:modified xsi:type="dcterms:W3CDTF">2017-06-17T12:51:13Z</dcterms:modified>
</cp:coreProperties>
</file>